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F2B355-D294-42EE-A772-848565CA3E88}" v="1238" dt="2023-03-22T10:37:21.8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7" d="100"/>
          <a:sy n="67" d="100"/>
        </p:scale>
        <p:origin x="49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22.03.2023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9299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22.03.2023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5967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22.03.2023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19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22.03.2023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5912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22.03.2023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3495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22.03.2023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7811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22.03.2023</a:t>
            </a:fld>
            <a:endParaRPr lang="de-D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8315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22.03.2023</a:t>
            </a:fld>
            <a:endParaRPr lang="de-D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7782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22.03.2023</a:t>
            </a:fld>
            <a:endParaRPr lang="de-D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9604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22.03.2023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8389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22.03.2023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292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53BDC-9EAE-49FE-9892-958C9F845175}" type="datetimeFigureOut">
              <a:rPr lang="de-DE" smtClean="0"/>
              <a:t>22.03.2023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054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Two_adult_Guinea_Pigs_(Cavia_porcellus)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Three_guinea_pigs_(Cavia_porcellus)_at_Keswick_Public_Library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Cavia_porcellus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Three_guinea_pigs_(Cavia_porcellus)_at_Keswick_Public_Library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Kostenloses Foto zum Thema: cavia porcellus, caviidae, cavy">
            <a:extLst>
              <a:ext uri="{FF2B5EF4-FFF2-40B4-BE49-F238E27FC236}">
                <a16:creationId xmlns:a16="http://schemas.microsoft.com/office/drawing/2014/main" id="{79956245-F554-4D29-05DF-BD7DEA35FE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600" b="10878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de-DE">
                <a:solidFill>
                  <a:srgbClr val="FFFFFF"/>
                </a:solidFill>
                <a:cs typeface="Calibri Light"/>
              </a:rPr>
              <a:t>cavia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de-DE">
                <a:solidFill>
                  <a:srgbClr val="FFFFFF"/>
                </a:solidFill>
                <a:cs typeface="Calibri"/>
              </a:rPr>
              <a:t>Fleur, Bo en Pien</a:t>
            </a:r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4390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A72123-8C34-5FE6-C6C8-2F1546CDA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>
                <a:cs typeface="Calibri Light"/>
              </a:rPr>
              <a:t>Algemene informatie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6F2DFB-9E68-9DD2-81A0-477DBFC6F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>
                <a:cs typeface="Calibri"/>
              </a:rPr>
              <a:t>Diersoort: cavia</a:t>
            </a:r>
          </a:p>
          <a:p>
            <a:r>
              <a:rPr lang="en-US" sz="2200">
                <a:cs typeface="Calibri"/>
              </a:rPr>
              <a:t>Wettenschappelijke naam: cavia porcellus</a:t>
            </a:r>
          </a:p>
          <a:p>
            <a:r>
              <a:rPr lang="en-US" sz="2200">
                <a:cs typeface="Calibri"/>
              </a:rPr>
              <a:t>Herkomst: Zuid- Amerika </a:t>
            </a:r>
          </a:p>
          <a:p>
            <a:r>
              <a:rPr lang="en-US" sz="2200">
                <a:cs typeface="Calibri"/>
              </a:rPr>
              <a:t>Gebruiksdoel: vroeger voor vlees en diverse riteulen en nu huisdier</a:t>
            </a:r>
          </a:p>
          <a:p>
            <a:r>
              <a:rPr lang="en-US" sz="2200">
                <a:cs typeface="Calibri"/>
              </a:rPr>
              <a:t>Rassen en varieteiten: geen haar: skinny, baldwin en skinnydrager. Statijn haar: statijn. Kort haar: gladhaar, engels gekruind, amerikaans gekruind, ridgeback, borstel, us teddy, rex, cuy, middellang haar: ch teddy, curly. Langhaar: sheltie, coronet, langhaar (peruvian), texel, merino, alpaca, lunkarya en minipli</a:t>
            </a:r>
          </a:p>
          <a:p>
            <a:endParaRPr lang="en-US" sz="2200">
              <a:cs typeface="Calibri"/>
            </a:endParaRPr>
          </a:p>
        </p:txBody>
      </p:sp>
      <p:pic>
        <p:nvPicPr>
          <p:cNvPr id="4" name="Picture 4" descr="Guinea Pig (Cavia Porcellus) Free Stock Photo - Public Domain Pictures">
            <a:extLst>
              <a:ext uri="{FF2B5EF4-FFF2-40B4-BE49-F238E27FC236}">
                <a16:creationId xmlns:a16="http://schemas.microsoft.com/office/drawing/2014/main" id="{81867D61-7C90-8BC0-6180-223EA77021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14" r="12970" b="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228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371072-5750-6B7E-5A0F-266BD4B93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>
                <a:cs typeface="Calibri Light"/>
              </a:rPr>
              <a:t>voeding</a:t>
            </a:r>
            <a:endParaRPr lang="en-US" sz="540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221D9-B806-27E1-912D-9FFA2B7A7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cs typeface="Calibri"/>
              </a:rPr>
              <a:t>Voedingseisen </a:t>
            </a:r>
          </a:p>
          <a:p>
            <a:r>
              <a:rPr lang="en-US" sz="2000">
                <a:cs typeface="Calibri"/>
              </a:rPr>
              <a:t>Herbivoor, voornamelijk groenvoer en vitame c </a:t>
            </a:r>
          </a:p>
          <a:p>
            <a:r>
              <a:rPr lang="en-US" sz="2000">
                <a:cs typeface="Calibri"/>
              </a:rPr>
              <a:t>Voersoorten </a:t>
            </a:r>
          </a:p>
          <a:p>
            <a:r>
              <a:rPr lang="en-US" sz="2000">
                <a:cs typeface="Calibri"/>
              </a:rPr>
              <a:t>Groenvoer, krachtvoer en groente en fruit. </a:t>
            </a:r>
          </a:p>
          <a:p>
            <a:r>
              <a:rPr lang="en-US" sz="2000">
                <a:cs typeface="Calibri"/>
              </a:rPr>
              <a:t>Voermethode en freqeuntie</a:t>
            </a:r>
          </a:p>
          <a:p>
            <a:r>
              <a:rPr lang="en-US" sz="2000">
                <a:cs typeface="Calibri"/>
              </a:rPr>
              <a:t>2 tot 3 keer per dag, kleine porties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BBD5421-A5AA-90FA-5266-0E480C1AC3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6653" r="18120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C1D8EC6-47FE-6111-74CA-CCA66EAE1E6D}"/>
              </a:ext>
            </a:extLst>
          </p:cNvPr>
          <p:cNvSpPr txBox="1"/>
          <p:nvPr/>
        </p:nvSpPr>
        <p:spPr>
          <a:xfrm>
            <a:off x="9610845" y="6657945"/>
            <a:ext cx="2581155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Deze foto</a:t>
            </a:r>
            <a:r>
              <a:rPr lang="en-US" sz="700">
                <a:solidFill>
                  <a:srgbClr val="FFFFFF"/>
                </a:solidFill>
              </a:rPr>
              <a:t> van Onbekende auteur is gelicentieerd onder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0274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EA5D73-462B-CEA4-97F7-38DF893D4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>
                <a:cs typeface="Calibri Light"/>
              </a:rPr>
              <a:t>huisvesting</a:t>
            </a:r>
            <a:endParaRPr lang="en-US" sz="5400"/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9241F-741C-E67D-9DB4-3A2650319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700">
                <a:cs typeface="Calibri"/>
              </a:rPr>
              <a:t>Natuurlijke leefomgeving: </a:t>
            </a:r>
          </a:p>
          <a:p>
            <a:r>
              <a:rPr lang="en-US" sz="1700">
                <a:cs typeface="Calibri"/>
              </a:rPr>
              <a:t>Ze leven in verlaten holen van andere diersoorten</a:t>
            </a:r>
          </a:p>
          <a:p>
            <a:r>
              <a:rPr lang="en-US" sz="1700">
                <a:cs typeface="Calibri"/>
              </a:rPr>
              <a:t>Huisvestingeisen:</a:t>
            </a:r>
          </a:p>
          <a:p>
            <a:r>
              <a:rPr lang="en-US" sz="1700">
                <a:cs typeface="Calibri"/>
              </a:rPr>
              <a:t>Hok minimaal 120 x 50 cm zijn. Hok hoeft niet hoger dan 50 cm te zijn. Nooit alleen houden</a:t>
            </a:r>
          </a:p>
          <a:p>
            <a:r>
              <a:rPr lang="en-US" sz="1700">
                <a:cs typeface="Calibri"/>
              </a:rPr>
              <a:t>Afwijkende eisen levensfase/leeftijd:</a:t>
            </a:r>
          </a:p>
          <a:p>
            <a:r>
              <a:rPr lang="en-US" sz="1700">
                <a:cs typeface="Calibri"/>
              </a:rPr>
              <a:t>Niet veel speciaals</a:t>
            </a:r>
          </a:p>
          <a:p>
            <a:r>
              <a:rPr lang="en-US" sz="1700">
                <a:cs typeface="Calibri"/>
              </a:rPr>
              <a:t>Onderhoud:</a:t>
            </a:r>
          </a:p>
          <a:p>
            <a:r>
              <a:rPr lang="en-US" sz="1700">
                <a:cs typeface="Calibri"/>
              </a:rPr>
              <a:t>Langharige cavia minaal 2 keer per week borstel en nagels 1 keer per week checken en hok 1 keer per week schoonmaken</a:t>
            </a:r>
          </a:p>
          <a:p>
            <a:r>
              <a:rPr lang="en-US" sz="1700">
                <a:cs typeface="Calibri"/>
              </a:rPr>
              <a:t>Omgevingsverijking + afbeelding:</a:t>
            </a:r>
          </a:p>
          <a:p>
            <a:r>
              <a:rPr lang="en-US" sz="1700">
                <a:cs typeface="Calibri"/>
              </a:rPr>
              <a:t>Stokjes met voer om aan te knagen, balletjes met hooi.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6B3CDF7-0D4F-882F-8DEC-3387CE27D3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28329" b="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E1A6EAD-AC52-519E-22CA-D1936B20060F}"/>
              </a:ext>
            </a:extLst>
          </p:cNvPr>
          <p:cNvSpPr txBox="1"/>
          <p:nvPr/>
        </p:nvSpPr>
        <p:spPr>
          <a:xfrm>
            <a:off x="9035567" y="5990433"/>
            <a:ext cx="2581155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Deze foto</a:t>
            </a:r>
            <a:r>
              <a:rPr lang="en-US" sz="700">
                <a:solidFill>
                  <a:srgbClr val="FFFFFF"/>
                </a:solidFill>
              </a:rPr>
              <a:t> van Onbekende auteur is gelicentieerd onder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8011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FD55DE-34B5-94A3-7F0E-ED2288680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>
                <a:cs typeface="Calibri Light"/>
              </a:rPr>
              <a:t>gezondheid</a:t>
            </a:r>
            <a:endParaRPr lang="en-US" sz="540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BD7EC-FE5C-22A0-05DF-1279FB500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900">
                <a:cs typeface="Calibri"/>
              </a:rPr>
              <a:t>Meest voorkomende ziektebeeld</a:t>
            </a:r>
          </a:p>
          <a:p>
            <a:r>
              <a:rPr lang="en-US" sz="1900">
                <a:cs typeface="Calibri"/>
              </a:rPr>
              <a:t>Diaree, verstopping, abcessen/ tumoren, ooronsteking, vlooien en teken</a:t>
            </a:r>
          </a:p>
          <a:p>
            <a:r>
              <a:rPr lang="en-US" sz="1900">
                <a:cs typeface="Calibri"/>
              </a:rPr>
              <a:t>Zoonosen</a:t>
            </a:r>
          </a:p>
          <a:p>
            <a:r>
              <a:rPr lang="en-US" sz="1900">
                <a:cs typeface="Calibri"/>
              </a:rPr>
              <a:t>Schurft</a:t>
            </a:r>
          </a:p>
          <a:p>
            <a:r>
              <a:rPr lang="en-US" sz="1900">
                <a:cs typeface="Calibri"/>
              </a:rPr>
              <a:t>Meest voorkomende fysieke afwijkingen</a:t>
            </a:r>
          </a:p>
          <a:p>
            <a:r>
              <a:rPr lang="en-US" sz="1900">
                <a:cs typeface="Calibri"/>
              </a:rPr>
              <a:t>Olifantstanden, obesitas en verveling.</a:t>
            </a:r>
          </a:p>
          <a:p>
            <a:endParaRPr lang="en-US" sz="1900">
              <a:cs typeface="Calibri"/>
            </a:endParaRPr>
          </a:p>
        </p:txBody>
      </p:sp>
      <p:pic>
        <p:nvPicPr>
          <p:cNvPr id="4" name="Picture 4" descr="Free Images : animal, mammal, rodent, fauna, guinea pig, whiskers ...">
            <a:extLst>
              <a:ext uri="{FF2B5EF4-FFF2-40B4-BE49-F238E27FC236}">
                <a16:creationId xmlns:a16="http://schemas.microsoft.com/office/drawing/2014/main" id="{A5659E92-5A5C-7A49-4955-3DE59E0FBD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03" r="17743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09984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81910-6914-F8B0-4973-40286D9C9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voortplanting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DD900-694E-9398-F34B-0AFCDC683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 err="1">
                <a:cs typeface="Calibri"/>
              </a:rPr>
              <a:t>Naamgeving</a:t>
            </a:r>
            <a:r>
              <a:rPr lang="en-US" dirty="0">
                <a:cs typeface="Calibri"/>
              </a:rPr>
              <a:t>                          </a:t>
            </a:r>
            <a:endParaRPr lang="en-US" dirty="0"/>
          </a:p>
          <a:p>
            <a:pPr marL="0" indent="0">
              <a:buNone/>
            </a:pPr>
            <a:r>
              <a:rPr lang="en-US" dirty="0">
                <a:cs typeface="Calibri"/>
              </a:rPr>
              <a:t>Man: beer</a:t>
            </a:r>
          </a:p>
          <a:p>
            <a:pPr marL="0" indent="0">
              <a:buNone/>
            </a:pPr>
            <a:r>
              <a:rPr lang="en-US" dirty="0">
                <a:cs typeface="Calibri"/>
              </a:rPr>
              <a:t>Vrouw: </a:t>
            </a:r>
            <a:r>
              <a:rPr lang="en-US" dirty="0" err="1">
                <a:cs typeface="Calibri"/>
              </a:rPr>
              <a:t>zeugen</a:t>
            </a: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 dirty="0">
                <a:cs typeface="Calibri"/>
              </a:rPr>
              <a:t>Jong: </a:t>
            </a:r>
            <a:r>
              <a:rPr lang="en-US" dirty="0" err="1">
                <a:cs typeface="Calibri"/>
              </a:rPr>
              <a:t>biggetje</a:t>
            </a: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 dirty="0" err="1">
                <a:cs typeface="Calibri"/>
              </a:rPr>
              <a:t>Castraat</a:t>
            </a:r>
            <a:r>
              <a:rPr lang="en-US" dirty="0">
                <a:cs typeface="Calibri"/>
              </a:rPr>
              <a:t>: </a:t>
            </a:r>
            <a:r>
              <a:rPr lang="en-US" dirty="0" err="1">
                <a:cs typeface="Calibri"/>
              </a:rPr>
              <a:t>een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castraat</a:t>
            </a: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 dirty="0" err="1">
                <a:cs typeface="Calibri"/>
              </a:rPr>
              <a:t>Primaire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geslachtskenmerken</a:t>
            </a:r>
            <a:r>
              <a:rPr lang="en-US" dirty="0">
                <a:cs typeface="Calibri"/>
              </a:rPr>
              <a:t>: vagina </a:t>
            </a:r>
            <a:r>
              <a:rPr lang="en-US" dirty="0" err="1">
                <a:cs typeface="Calibri"/>
              </a:rPr>
              <a:t>en</a:t>
            </a:r>
            <a:r>
              <a:rPr lang="en-US" dirty="0">
                <a:cs typeface="Calibri"/>
              </a:rPr>
              <a:t> penis</a:t>
            </a:r>
          </a:p>
          <a:p>
            <a:pPr marL="0" indent="0">
              <a:buNone/>
            </a:pPr>
            <a:r>
              <a:rPr lang="en-US" dirty="0" err="1">
                <a:cs typeface="Calibri"/>
              </a:rPr>
              <a:t>Secaindare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geslachtskenmerken</a:t>
            </a:r>
            <a:r>
              <a:rPr lang="en-US" dirty="0">
                <a:cs typeface="Calibri"/>
              </a:rPr>
              <a:t>: </a:t>
            </a:r>
            <a:r>
              <a:rPr lang="en-US" dirty="0" err="1">
                <a:cs typeface="Calibri"/>
              </a:rPr>
              <a:t>niet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duidelijk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tussen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geslachten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AC28A0-4F36-9952-5DAD-D9322EF11D1C}"/>
              </a:ext>
            </a:extLst>
          </p:cNvPr>
          <p:cNvSpPr txBox="1"/>
          <p:nvPr/>
        </p:nvSpPr>
        <p:spPr>
          <a:xfrm>
            <a:off x="4883954" y="1587861"/>
            <a:ext cx="4008407" cy="36112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dirty="0" err="1">
                <a:ea typeface="+mn-lt"/>
                <a:cs typeface="+mn-lt"/>
              </a:rPr>
              <a:t>Kenmerken</a:t>
            </a:r>
            <a:r>
              <a:rPr lang="en-US" dirty="0">
                <a:ea typeface="+mn-lt"/>
                <a:cs typeface="+mn-lt"/>
              </a:rPr>
              <a:t>: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dirty="0" err="1">
                <a:ea typeface="+mn-lt"/>
                <a:cs typeface="+mn-lt"/>
              </a:rPr>
              <a:t>Geslachtsrijp</a:t>
            </a:r>
            <a:r>
              <a:rPr lang="en-US" dirty="0">
                <a:ea typeface="+mn-lt"/>
                <a:cs typeface="+mn-lt"/>
              </a:rPr>
              <a:t>: beer </a:t>
            </a:r>
            <a:r>
              <a:rPr lang="en-US" dirty="0" err="1">
                <a:ea typeface="+mn-lt"/>
                <a:cs typeface="+mn-lt"/>
              </a:rPr>
              <a:t>na</a:t>
            </a:r>
            <a:r>
              <a:rPr lang="en-US" dirty="0">
                <a:ea typeface="+mn-lt"/>
                <a:cs typeface="+mn-lt"/>
              </a:rPr>
              <a:t> 3 </a:t>
            </a:r>
            <a:r>
              <a:rPr lang="en-US" dirty="0" err="1">
                <a:ea typeface="+mn-lt"/>
                <a:cs typeface="+mn-lt"/>
              </a:rPr>
              <a:t>maanden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zeug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na</a:t>
            </a:r>
            <a:r>
              <a:rPr lang="en-US" dirty="0">
                <a:ea typeface="+mn-lt"/>
                <a:cs typeface="+mn-lt"/>
              </a:rPr>
              <a:t> 2 </a:t>
            </a:r>
            <a:r>
              <a:rPr lang="en-US" dirty="0" err="1">
                <a:ea typeface="+mn-lt"/>
                <a:cs typeface="+mn-lt"/>
              </a:rPr>
              <a:t>maand</a:t>
            </a:r>
            <a:endParaRPr lang="en-US" dirty="0">
              <a:ea typeface="+mn-lt"/>
              <a:cs typeface="+mn-lt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dirty="0" err="1">
                <a:ea typeface="+mn-lt"/>
                <a:cs typeface="+mn-lt"/>
              </a:rPr>
              <a:t>Fokrijp</a:t>
            </a:r>
            <a:r>
              <a:rPr lang="en-US" dirty="0">
                <a:ea typeface="+mn-lt"/>
                <a:cs typeface="+mn-lt"/>
              </a:rPr>
              <a:t>: 5 </a:t>
            </a:r>
            <a:r>
              <a:rPr lang="en-US" dirty="0" err="1">
                <a:ea typeface="+mn-lt"/>
                <a:cs typeface="+mn-lt"/>
              </a:rPr>
              <a:t>maand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dirty="0" err="1">
                <a:ea typeface="+mn-lt"/>
                <a:cs typeface="+mn-lt"/>
              </a:rPr>
              <a:t>Bronstcycles</a:t>
            </a:r>
            <a:r>
              <a:rPr lang="en-US" dirty="0">
                <a:ea typeface="+mn-lt"/>
                <a:cs typeface="+mn-lt"/>
              </a:rPr>
              <a:t>: 2 </a:t>
            </a:r>
            <a:r>
              <a:rPr lang="en-US" dirty="0" err="1">
                <a:ea typeface="+mn-lt"/>
                <a:cs typeface="+mn-lt"/>
              </a:rPr>
              <a:t>keer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jaar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een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nestje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dirty="0">
                <a:ea typeface="+mn-lt"/>
                <a:cs typeface="+mn-lt"/>
              </a:rPr>
              <a:t>Duur </a:t>
            </a:r>
            <a:r>
              <a:rPr lang="en-US" dirty="0" err="1">
                <a:ea typeface="+mn-lt"/>
                <a:cs typeface="+mn-lt"/>
              </a:rPr>
              <a:t>bronst</a:t>
            </a:r>
            <a:r>
              <a:rPr lang="en-US" dirty="0">
                <a:ea typeface="+mn-lt"/>
                <a:cs typeface="+mn-lt"/>
              </a:rPr>
              <a:t>: 1- 2 </a:t>
            </a:r>
            <a:r>
              <a:rPr lang="en-US" dirty="0" err="1">
                <a:ea typeface="+mn-lt"/>
                <a:cs typeface="+mn-lt"/>
              </a:rPr>
              <a:t>dagen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dirty="0" err="1">
                <a:ea typeface="+mn-lt"/>
                <a:cs typeface="+mn-lt"/>
              </a:rPr>
              <a:t>Draagtijd</a:t>
            </a:r>
            <a:r>
              <a:rPr lang="en-US" dirty="0">
                <a:ea typeface="+mn-lt"/>
                <a:cs typeface="+mn-lt"/>
              </a:rPr>
              <a:t>: 59- 72 </a:t>
            </a:r>
            <a:r>
              <a:rPr lang="en-US" dirty="0" err="1">
                <a:ea typeface="+mn-lt"/>
                <a:cs typeface="+mn-lt"/>
              </a:rPr>
              <a:t>dagen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dirty="0" err="1">
                <a:ea typeface="+mn-lt"/>
                <a:cs typeface="+mn-lt"/>
              </a:rPr>
              <a:t>Worpgroote</a:t>
            </a:r>
            <a:r>
              <a:rPr lang="en-US" dirty="0">
                <a:ea typeface="+mn-lt"/>
                <a:cs typeface="+mn-lt"/>
              </a:rPr>
              <a:t>: 2 tot 8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dirty="0" err="1">
                <a:ea typeface="+mn-lt"/>
                <a:cs typeface="+mn-lt"/>
              </a:rPr>
              <a:t>Speentijd</a:t>
            </a:r>
            <a:r>
              <a:rPr lang="en-US" dirty="0">
                <a:ea typeface="+mn-lt"/>
                <a:cs typeface="+mn-lt"/>
              </a:rPr>
              <a:t>: 21 </a:t>
            </a:r>
            <a:r>
              <a:rPr lang="en-US" dirty="0" err="1">
                <a:ea typeface="+mn-lt"/>
                <a:cs typeface="+mn-lt"/>
              </a:rPr>
              <a:t>dagen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dirty="0" err="1">
                <a:cs typeface="Calibri"/>
              </a:rPr>
              <a:t>Gemiddelde</a:t>
            </a:r>
            <a:r>
              <a:rPr lang="en-US" dirty="0">
                <a:cs typeface="Calibri"/>
              </a:rPr>
              <a:t> leeftijd:4 tot 6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222A27EA-4AD9-F010-1F16-E207C71708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837583" y="953759"/>
            <a:ext cx="2481891" cy="35558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4EBAF7-8529-9B39-AB61-627422FBF1AF}"/>
              </a:ext>
            </a:extLst>
          </p:cNvPr>
          <p:cNvSpPr txBox="1"/>
          <p:nvPr/>
        </p:nvSpPr>
        <p:spPr>
          <a:xfrm>
            <a:off x="8837583" y="4509639"/>
            <a:ext cx="2481891" cy="317500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r>
              <a:rPr lang="en-US">
                <a:hlinkClick r:id="rId3"/>
              </a:rPr>
              <a:t>Deze foto</a:t>
            </a:r>
            <a:r>
              <a:rPr lang="en-US"/>
              <a:t> van Onbekende auteur is gelicentieerd onder </a:t>
            </a:r>
            <a:r>
              <a:rPr lang="en-US">
                <a:hlinkClick r:id="rId4"/>
              </a:rPr>
              <a:t>CC BY-SA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09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A3D617-964F-64A8-BBFD-03467112F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>
                <a:cs typeface="Calibri Light"/>
              </a:rPr>
              <a:t>Welzijn en gedrag</a:t>
            </a:r>
            <a:endParaRPr lang="en-US" sz="540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D9F64-C903-FB98-BF6B-4769BFF5C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500">
                <a:cs typeface="Calibri"/>
              </a:rPr>
              <a:t>Gedragskenmerken</a:t>
            </a:r>
          </a:p>
          <a:p>
            <a:r>
              <a:rPr lang="en-US" sz="1500">
                <a:cs typeface="Calibri"/>
              </a:rPr>
              <a:t>Natuurlijk gedrag: actief in ochtend en avondscherming. zachtaardig</a:t>
            </a:r>
          </a:p>
          <a:p>
            <a:r>
              <a:rPr lang="en-US" sz="1500">
                <a:cs typeface="Calibri"/>
              </a:rPr>
              <a:t>Sociaal gedraag: sociaal tegen soortgenoten en als ze tam zijn tegen mensen</a:t>
            </a:r>
          </a:p>
          <a:p>
            <a:r>
              <a:rPr lang="en-US" sz="1500">
                <a:cs typeface="Calibri"/>
              </a:rPr>
              <a:t>Foerageergedrag: de hele dag kleine maaltijden eten, soms wel tot 100 maaltijden per dag.</a:t>
            </a:r>
          </a:p>
          <a:p>
            <a:r>
              <a:rPr lang="en-US" sz="1500">
                <a:cs typeface="Calibri"/>
              </a:rPr>
              <a:t>Territoruimgedrag: cavia's leven samen.</a:t>
            </a:r>
          </a:p>
          <a:p>
            <a:r>
              <a:rPr lang="en-US" sz="1500">
                <a:cs typeface="Calibri"/>
              </a:rPr>
              <a:t>Voortplantingsgedrag: sommige zeugjes hebben voorkeur voor een beer terwijl andere het niet uitmaakt</a:t>
            </a:r>
          </a:p>
          <a:p>
            <a:endParaRPr lang="en-US" sz="1500">
              <a:cs typeface="Calibri"/>
            </a:endParaRPr>
          </a:p>
        </p:txBody>
      </p:sp>
      <p:pic>
        <p:nvPicPr>
          <p:cNvPr id="4" name="Picture 4" descr="Kostenloses Foto zum Thema: cavia porcellus, caviidae, cavy">
            <a:extLst>
              <a:ext uri="{FF2B5EF4-FFF2-40B4-BE49-F238E27FC236}">
                <a16:creationId xmlns:a16="http://schemas.microsoft.com/office/drawing/2014/main" id="{A1DAACDF-D78E-C0BF-94CE-3CD90A1C3E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36" r="1456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83503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25D23B-2BCE-87B6-E6BF-D76218079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err="1">
                <a:cs typeface="Calibri Light"/>
              </a:rPr>
              <a:t>Welzijn</a:t>
            </a:r>
            <a:r>
              <a:rPr lang="en-US" sz="5400" dirty="0">
                <a:cs typeface="Calibri Light"/>
              </a:rPr>
              <a:t> </a:t>
            </a:r>
            <a:r>
              <a:rPr lang="en-US" sz="5400" err="1">
                <a:cs typeface="Calibri Light"/>
              </a:rPr>
              <a:t>en</a:t>
            </a:r>
            <a:r>
              <a:rPr lang="en-US" sz="5400" dirty="0">
                <a:cs typeface="Calibri Light"/>
              </a:rPr>
              <a:t> </a:t>
            </a:r>
            <a:r>
              <a:rPr lang="en-US" sz="5400">
                <a:cs typeface="Calibri Light"/>
              </a:rPr>
              <a:t>gedrag</a:t>
            </a:r>
            <a:endParaRPr lang="en-US" sz="540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75EB5-C57A-289D-CFBC-1086CDFB8D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>
                <a:cs typeface="Calibri"/>
              </a:rPr>
              <a:t>Meest voorkomende gedragsmatige afwijkingen:</a:t>
            </a:r>
          </a:p>
          <a:p>
            <a:r>
              <a:rPr lang="en-US" sz="2200">
                <a:cs typeface="Calibri"/>
              </a:rPr>
              <a:t>Stoppen met eten, pijnuitingen, jeuk en benauwdheid.</a:t>
            </a:r>
          </a:p>
          <a:p>
            <a:r>
              <a:rPr lang="en-US" sz="2200">
                <a:cs typeface="Calibri"/>
              </a:rPr>
              <a:t>Meest voorkomende afwijkingen:</a:t>
            </a:r>
          </a:p>
          <a:p>
            <a:r>
              <a:rPr lang="en-US" sz="2200">
                <a:cs typeface="Calibri"/>
              </a:rPr>
              <a:t>Stress, olifantsstanden.</a:t>
            </a:r>
          </a:p>
          <a:p>
            <a:endParaRPr lang="en-US" sz="2200">
              <a:cs typeface="Calibri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C078E1E-588D-7523-41D0-2A8A8F6654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25273" b="-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C91B56-CB0B-564D-B0FC-3161554D1E0D}"/>
              </a:ext>
            </a:extLst>
          </p:cNvPr>
          <p:cNvSpPr txBox="1"/>
          <p:nvPr/>
        </p:nvSpPr>
        <p:spPr>
          <a:xfrm>
            <a:off x="9610845" y="6657945"/>
            <a:ext cx="2581155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Deze foto</a:t>
            </a:r>
            <a:r>
              <a:rPr lang="en-US" sz="700">
                <a:solidFill>
                  <a:srgbClr val="FFFFFF"/>
                </a:solidFill>
              </a:rPr>
              <a:t> van Onbekende auteur is gelicentieerd onder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630153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453</Words>
  <Application>Microsoft Office PowerPoint</Application>
  <PresentationFormat>Breedbeeld</PresentationFormat>
  <Paragraphs>68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Kantoorthema</vt:lpstr>
      <vt:lpstr>cavia</vt:lpstr>
      <vt:lpstr>Algemene informatie</vt:lpstr>
      <vt:lpstr>voeding</vt:lpstr>
      <vt:lpstr>huisvesting</vt:lpstr>
      <vt:lpstr>gezondheid</vt:lpstr>
      <vt:lpstr>voortplanting</vt:lpstr>
      <vt:lpstr>Welzijn en gedrag</vt:lpstr>
      <vt:lpstr>Welzijn en gedrag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Maxime Van Straten</cp:lastModifiedBy>
  <cp:revision>278</cp:revision>
  <dcterms:created xsi:type="dcterms:W3CDTF">2023-03-22T09:56:42Z</dcterms:created>
  <dcterms:modified xsi:type="dcterms:W3CDTF">2023-03-22T11:13:04Z</dcterms:modified>
</cp:coreProperties>
</file>